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obo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D1353DC-1798-4F65-A191-21D3FC2F3354}">
  <a:tblStyle styleId="{FD1353DC-1798-4F65-A191-21D3FC2F335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Italic.fntdata"/><Relationship Id="rId25"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3749574284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3749574284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374957428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374957428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749574284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3749574284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374957428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374957428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374957428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374957428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3749574284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3749574284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374957428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374957428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3749574284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3749574284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374957428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374957428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379a059de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379a059de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374957428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374957428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37495742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37495742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374957428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374957428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3749574284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3749574284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374957428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374957428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Linear Programming using Python and its application in fair room allocation</a:t>
            </a:r>
            <a:endParaRPr/>
          </a:p>
        </p:txBody>
      </p:sp>
      <p:sp>
        <p:nvSpPr>
          <p:cNvPr id="55" name="Google Shape;55;p13"/>
          <p:cNvSpPr txBox="1"/>
          <p:nvPr>
            <p:ph idx="1" type="subTitle"/>
          </p:nvPr>
        </p:nvSpPr>
        <p:spPr>
          <a:xfrm>
            <a:off x="311700" y="345287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Under the guidance of Prof. Swaprava Nath</a:t>
            </a:r>
            <a:endParaRPr/>
          </a:p>
          <a:p>
            <a:pPr indent="0" lvl="0" marL="0" rtl="0" algn="ctr">
              <a:spcBef>
                <a:spcPts val="0"/>
              </a:spcBef>
              <a:spcAft>
                <a:spcPts val="0"/>
              </a:spcAft>
              <a:buNone/>
            </a:pPr>
            <a:r>
              <a:rPr lang="en"/>
              <a:t>Submitted by Santosh Kavhar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Envy-freeness</a:t>
            </a:r>
            <a:endParaRPr/>
          </a:p>
        </p:txBody>
      </p:sp>
      <p:sp>
        <p:nvSpPr>
          <p:cNvPr id="130" name="Google Shape;13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profit or utility is equal for </a:t>
            </a:r>
            <a:endParaRPr/>
          </a:p>
          <a:p>
            <a:pPr indent="0" lvl="0" marL="0" rtl="0" algn="l">
              <a:spcBef>
                <a:spcPts val="1200"/>
              </a:spcBef>
              <a:spcAft>
                <a:spcPts val="1200"/>
              </a:spcAft>
              <a:buNone/>
            </a:pPr>
            <a:r>
              <a:rPr lang="en"/>
              <a:t>all the players.</a:t>
            </a:r>
            <a:endParaRPr/>
          </a:p>
        </p:txBody>
      </p:sp>
      <p:pic>
        <p:nvPicPr>
          <p:cNvPr id="131" name="Google Shape;131;p22"/>
          <p:cNvPicPr preferRelativeResize="0"/>
          <p:nvPr/>
        </p:nvPicPr>
        <p:blipFill>
          <a:blip r:embed="rId3">
            <a:alphaModFix/>
          </a:blip>
          <a:stretch>
            <a:fillRect/>
          </a:stretch>
        </p:blipFill>
        <p:spPr>
          <a:xfrm>
            <a:off x="3716649" y="830000"/>
            <a:ext cx="4849625" cy="3234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PuLP</a:t>
            </a:r>
            <a:endParaRPr/>
          </a:p>
        </p:txBody>
      </p:sp>
      <p:sp>
        <p:nvSpPr>
          <p:cNvPr id="137" name="Google Shape;13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Variable -&gt;  </a:t>
            </a:r>
            <a:r>
              <a:rPr b="1" lang="en" sz="1650">
                <a:solidFill>
                  <a:schemeClr val="dk1"/>
                </a:solidFill>
                <a:highlight>
                  <a:srgbClr val="FFFFFE"/>
                </a:highlight>
                <a:latin typeface="Courier New"/>
                <a:ea typeface="Courier New"/>
                <a:cs typeface="Courier New"/>
                <a:sym typeface="Courier New"/>
              </a:rPr>
              <a:t>x1 = LpVariable(</a:t>
            </a:r>
            <a:r>
              <a:rPr b="1" lang="en" sz="1650">
                <a:solidFill>
                  <a:srgbClr val="A31515"/>
                </a:solidFill>
                <a:highlight>
                  <a:srgbClr val="FFFFFE"/>
                </a:highlight>
                <a:latin typeface="Courier New"/>
                <a:ea typeface="Courier New"/>
                <a:cs typeface="Courier New"/>
                <a:sym typeface="Courier New"/>
              </a:rPr>
              <a:t>"x1"</a:t>
            </a:r>
            <a:r>
              <a:rPr b="1" lang="en" sz="1650">
                <a:solidFill>
                  <a:schemeClr val="dk1"/>
                </a:solidFill>
                <a:highlight>
                  <a:srgbClr val="FFFFFE"/>
                </a:highlight>
                <a:latin typeface="Courier New"/>
                <a:ea typeface="Courier New"/>
                <a:cs typeface="Courier New"/>
                <a:sym typeface="Courier New"/>
              </a:rPr>
              <a:t>, </a:t>
            </a:r>
            <a:r>
              <a:rPr b="1" lang="en" sz="1650">
                <a:solidFill>
                  <a:srgbClr val="098156"/>
                </a:solidFill>
                <a:highlight>
                  <a:srgbClr val="FFFFFE"/>
                </a:highlight>
                <a:latin typeface="Courier New"/>
                <a:ea typeface="Courier New"/>
                <a:cs typeface="Courier New"/>
                <a:sym typeface="Courier New"/>
              </a:rPr>
              <a:t>0</a:t>
            </a:r>
            <a:r>
              <a:rPr b="1" lang="en" sz="1650">
                <a:solidFill>
                  <a:schemeClr val="dk1"/>
                </a:solidFill>
                <a:highlight>
                  <a:srgbClr val="FFFFFE"/>
                </a:highlight>
                <a:latin typeface="Courier New"/>
                <a:ea typeface="Courier New"/>
                <a:cs typeface="Courier New"/>
                <a:sym typeface="Courier New"/>
              </a:rPr>
              <a:t>, </a:t>
            </a:r>
            <a:r>
              <a:rPr b="1" lang="en" sz="1650">
                <a:solidFill>
                  <a:srgbClr val="0000FF"/>
                </a:solidFill>
                <a:highlight>
                  <a:srgbClr val="FFFFFE"/>
                </a:highlight>
                <a:latin typeface="Courier New"/>
                <a:ea typeface="Courier New"/>
                <a:cs typeface="Courier New"/>
                <a:sym typeface="Courier New"/>
              </a:rPr>
              <a:t>None</a:t>
            </a:r>
            <a:r>
              <a:rPr b="1" lang="en" sz="1650">
                <a:solidFill>
                  <a:schemeClr val="dk1"/>
                </a:solidFill>
                <a:highlight>
                  <a:srgbClr val="FFFFFE"/>
                </a:highlight>
                <a:latin typeface="Courier New"/>
                <a:ea typeface="Courier New"/>
                <a:cs typeface="Courier New"/>
                <a:sym typeface="Courier New"/>
              </a:rPr>
              <a:t>, LpInteger)</a:t>
            </a:r>
            <a:endParaRPr b="1" sz="1650">
              <a:solidFill>
                <a:schemeClr val="dk1"/>
              </a:solidFill>
              <a:highlight>
                <a:srgbClr val="FFFFFE"/>
              </a:highlight>
              <a:latin typeface="Courier New"/>
              <a:ea typeface="Courier New"/>
              <a:cs typeface="Courier New"/>
              <a:sym typeface="Courier New"/>
            </a:endParaRPr>
          </a:p>
          <a:p>
            <a:pPr indent="0" lvl="0" marL="0" rtl="0" algn="l">
              <a:spcBef>
                <a:spcPts val="1200"/>
              </a:spcBef>
              <a:spcAft>
                <a:spcPts val="0"/>
              </a:spcAft>
              <a:buNone/>
            </a:pPr>
            <a:r>
              <a:t/>
            </a:r>
            <a:endParaRPr b="1" sz="1650">
              <a:solidFill>
                <a:schemeClr val="dk1"/>
              </a:solidFill>
              <a:highlight>
                <a:srgbClr val="FFFFFE"/>
              </a:highlight>
              <a:latin typeface="Courier New"/>
              <a:ea typeface="Courier New"/>
              <a:cs typeface="Courier New"/>
              <a:sym typeface="Courier New"/>
            </a:endParaRPr>
          </a:p>
          <a:p>
            <a:pPr indent="0" lvl="0" marL="0" rtl="0" algn="l">
              <a:lnSpc>
                <a:spcPct val="135714"/>
              </a:lnSpc>
              <a:spcBef>
                <a:spcPts val="1200"/>
              </a:spcBef>
              <a:spcAft>
                <a:spcPts val="0"/>
              </a:spcAft>
              <a:buNone/>
            </a:pPr>
            <a:r>
              <a:rPr lang="en" sz="1700">
                <a:solidFill>
                  <a:schemeClr val="dk1"/>
                </a:solidFill>
                <a:highlight>
                  <a:srgbClr val="FFFFFE"/>
                </a:highlight>
                <a:latin typeface="Courier New"/>
                <a:ea typeface="Courier New"/>
                <a:cs typeface="Courier New"/>
                <a:sym typeface="Courier New"/>
              </a:rPr>
              <a:t>Problem -&gt; </a:t>
            </a:r>
            <a:r>
              <a:rPr b="1" lang="en" sz="1700">
                <a:solidFill>
                  <a:schemeClr val="dk1"/>
                </a:solidFill>
                <a:highlight>
                  <a:srgbClr val="FFFFFE"/>
                </a:highlight>
                <a:latin typeface="Courier New"/>
                <a:ea typeface="Courier New"/>
                <a:cs typeface="Courier New"/>
                <a:sym typeface="Courier New"/>
              </a:rPr>
              <a:t>problem = LpProblem(</a:t>
            </a:r>
            <a:r>
              <a:rPr b="1" lang="en" sz="1700">
                <a:solidFill>
                  <a:srgbClr val="A31515"/>
                </a:solidFill>
                <a:highlight>
                  <a:srgbClr val="FFFFFE"/>
                </a:highlight>
                <a:latin typeface="Courier New"/>
                <a:ea typeface="Courier New"/>
                <a:cs typeface="Courier New"/>
                <a:sym typeface="Courier New"/>
              </a:rPr>
              <a:t>"RoomAllocation"</a:t>
            </a:r>
            <a:r>
              <a:rPr b="1" lang="en" sz="1700">
                <a:solidFill>
                  <a:schemeClr val="dk1"/>
                </a:solidFill>
                <a:highlight>
                  <a:srgbClr val="FFFFFE"/>
                </a:highlight>
                <a:latin typeface="Courier New"/>
                <a:ea typeface="Courier New"/>
                <a:cs typeface="Courier New"/>
                <a:sym typeface="Courier New"/>
              </a:rPr>
              <a:t>, LpMaximize)</a:t>
            </a:r>
            <a:endParaRPr b="1" sz="1700">
              <a:solidFill>
                <a:schemeClr val="dk1"/>
              </a:solidFill>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1" sz="1700">
              <a:solidFill>
                <a:schemeClr val="dk1"/>
              </a:solidFill>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750">
                <a:solidFill>
                  <a:schemeClr val="dk1"/>
                </a:solidFill>
                <a:highlight>
                  <a:srgbClr val="FFFFFE"/>
                </a:highlight>
                <a:latin typeface="Courier New"/>
                <a:ea typeface="Courier New"/>
                <a:cs typeface="Courier New"/>
                <a:sym typeface="Courier New"/>
              </a:rPr>
              <a:t>Optimization</a:t>
            </a:r>
            <a:r>
              <a:rPr b="1" lang="en" sz="1750">
                <a:solidFill>
                  <a:schemeClr val="dk1"/>
                </a:solidFill>
                <a:highlight>
                  <a:srgbClr val="FFFFFE"/>
                </a:highlight>
                <a:latin typeface="Courier New"/>
                <a:ea typeface="Courier New"/>
                <a:cs typeface="Courier New"/>
                <a:sym typeface="Courier New"/>
              </a:rPr>
              <a:t> -&gt; problem </a:t>
            </a:r>
            <a:r>
              <a:rPr b="1" lang="en" sz="1750">
                <a:solidFill>
                  <a:srgbClr val="A31515"/>
                </a:solidFill>
                <a:highlight>
                  <a:srgbClr val="FFFFFE"/>
                </a:highlight>
                <a:latin typeface="Courier New"/>
                <a:ea typeface="Courier New"/>
                <a:cs typeface="Courier New"/>
                <a:sym typeface="Courier New"/>
              </a:rPr>
              <a:t>+=</a:t>
            </a:r>
            <a:r>
              <a:rPr b="1" lang="en" sz="1750">
                <a:solidFill>
                  <a:schemeClr val="dk1"/>
                </a:solidFill>
                <a:highlight>
                  <a:srgbClr val="FFFFFE"/>
                </a:highlight>
                <a:latin typeface="Courier New"/>
                <a:ea typeface="Courier New"/>
                <a:cs typeface="Courier New"/>
                <a:sym typeface="Courier New"/>
              </a:rPr>
              <a:t> </a:t>
            </a:r>
            <a:r>
              <a:rPr b="1" lang="en" sz="1750">
                <a:solidFill>
                  <a:srgbClr val="098156"/>
                </a:solidFill>
                <a:highlight>
                  <a:srgbClr val="FFFFFE"/>
                </a:highlight>
                <a:latin typeface="Courier New"/>
                <a:ea typeface="Courier New"/>
                <a:cs typeface="Courier New"/>
                <a:sym typeface="Courier New"/>
              </a:rPr>
              <a:t>6</a:t>
            </a:r>
            <a:r>
              <a:rPr b="1" lang="en" sz="1750">
                <a:solidFill>
                  <a:schemeClr val="dk1"/>
                </a:solidFill>
                <a:highlight>
                  <a:srgbClr val="FFFFFE"/>
                </a:highlight>
                <a:latin typeface="Courier New"/>
                <a:ea typeface="Courier New"/>
                <a:cs typeface="Courier New"/>
                <a:sym typeface="Courier New"/>
              </a:rPr>
              <a:t>* x1 + </a:t>
            </a:r>
            <a:r>
              <a:rPr b="1" lang="en" sz="1750">
                <a:solidFill>
                  <a:srgbClr val="098156"/>
                </a:solidFill>
                <a:highlight>
                  <a:srgbClr val="FFFFFE"/>
                </a:highlight>
                <a:latin typeface="Courier New"/>
                <a:ea typeface="Courier New"/>
                <a:cs typeface="Courier New"/>
                <a:sym typeface="Courier New"/>
              </a:rPr>
              <a:t>4</a:t>
            </a:r>
            <a:r>
              <a:rPr b="1" lang="en" sz="1750">
                <a:solidFill>
                  <a:schemeClr val="dk1"/>
                </a:solidFill>
                <a:highlight>
                  <a:srgbClr val="FFFFFE"/>
                </a:highlight>
                <a:latin typeface="Courier New"/>
                <a:ea typeface="Courier New"/>
                <a:cs typeface="Courier New"/>
                <a:sym typeface="Courier New"/>
              </a:rPr>
              <a:t> * x2 + </a:t>
            </a:r>
            <a:r>
              <a:rPr b="1" lang="en" sz="1750">
                <a:solidFill>
                  <a:srgbClr val="098156"/>
                </a:solidFill>
                <a:highlight>
                  <a:srgbClr val="FFFFFE"/>
                </a:highlight>
                <a:latin typeface="Courier New"/>
                <a:ea typeface="Courier New"/>
                <a:cs typeface="Courier New"/>
                <a:sym typeface="Courier New"/>
              </a:rPr>
              <a:t>7</a:t>
            </a:r>
            <a:r>
              <a:rPr b="1" lang="en" sz="1750">
                <a:solidFill>
                  <a:schemeClr val="dk1"/>
                </a:solidFill>
                <a:highlight>
                  <a:srgbClr val="FFFFFE"/>
                </a:highlight>
                <a:latin typeface="Courier New"/>
                <a:ea typeface="Courier New"/>
                <a:cs typeface="Courier New"/>
                <a:sym typeface="Courier New"/>
              </a:rPr>
              <a:t> * x3 + </a:t>
            </a:r>
            <a:r>
              <a:rPr b="1" lang="en" sz="1750">
                <a:solidFill>
                  <a:srgbClr val="098156"/>
                </a:solidFill>
                <a:highlight>
                  <a:srgbClr val="FFFFFE"/>
                </a:highlight>
                <a:latin typeface="Courier New"/>
                <a:ea typeface="Courier New"/>
                <a:cs typeface="Courier New"/>
                <a:sym typeface="Courier New"/>
              </a:rPr>
              <a:t>5</a:t>
            </a:r>
            <a:r>
              <a:rPr b="1" lang="en" sz="1750">
                <a:solidFill>
                  <a:schemeClr val="dk1"/>
                </a:solidFill>
                <a:highlight>
                  <a:srgbClr val="FFFFFE"/>
                </a:highlight>
                <a:latin typeface="Courier New"/>
                <a:ea typeface="Courier New"/>
                <a:cs typeface="Courier New"/>
                <a:sym typeface="Courier New"/>
              </a:rPr>
              <a:t> * x4</a:t>
            </a:r>
            <a:endParaRPr b="1" sz="1750">
              <a:solidFill>
                <a:schemeClr val="dk1"/>
              </a:solidFill>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1" sz="1750">
              <a:solidFill>
                <a:schemeClr val="dk1"/>
              </a:solidFill>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750">
                <a:solidFill>
                  <a:schemeClr val="dk1"/>
                </a:solidFill>
                <a:highlight>
                  <a:srgbClr val="FFFFFE"/>
                </a:highlight>
                <a:latin typeface="Courier New"/>
                <a:ea typeface="Courier New"/>
                <a:cs typeface="Courier New"/>
                <a:sym typeface="Courier New"/>
              </a:rPr>
              <a:t>Solve</a:t>
            </a:r>
            <a:r>
              <a:rPr b="1" lang="en" sz="1750">
                <a:solidFill>
                  <a:schemeClr val="dk1"/>
                </a:solidFill>
                <a:highlight>
                  <a:srgbClr val="FFFFFE"/>
                </a:highlight>
                <a:latin typeface="Courier New"/>
                <a:ea typeface="Courier New"/>
                <a:cs typeface="Courier New"/>
                <a:sym typeface="Courier New"/>
              </a:rPr>
              <a:t> -&gt; solve() </a:t>
            </a:r>
            <a:r>
              <a:rPr lang="en" sz="1750">
                <a:solidFill>
                  <a:schemeClr val="dk1"/>
                </a:solidFill>
                <a:highlight>
                  <a:srgbClr val="FFFFFE"/>
                </a:highlight>
                <a:latin typeface="Courier New"/>
                <a:ea typeface="Courier New"/>
                <a:cs typeface="Courier New"/>
                <a:sym typeface="Courier New"/>
              </a:rPr>
              <a:t>method</a:t>
            </a:r>
            <a:endParaRPr sz="1750">
              <a:solidFill>
                <a:schemeClr val="dk1"/>
              </a:solidFill>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1" sz="1700">
              <a:solidFill>
                <a:schemeClr val="dk1"/>
              </a:solidFill>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b="1" sz="1700">
              <a:solidFill>
                <a:schemeClr val="dk1"/>
              </a:solidFill>
              <a:highlight>
                <a:srgbClr val="FFFFFE"/>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PuLP Implementation</a:t>
            </a:r>
            <a:endParaRPr/>
          </a:p>
        </p:txBody>
      </p:sp>
      <p:sp>
        <p:nvSpPr>
          <p:cNvPr id="143" name="Google Shape;143;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4" name="Google Shape;144;p24"/>
          <p:cNvPicPr preferRelativeResize="0"/>
          <p:nvPr/>
        </p:nvPicPr>
        <p:blipFill>
          <a:blip r:embed="rId3">
            <a:alphaModFix/>
          </a:blip>
          <a:stretch>
            <a:fillRect/>
          </a:stretch>
        </p:blipFill>
        <p:spPr>
          <a:xfrm>
            <a:off x="1157325" y="1017725"/>
            <a:ext cx="6577251" cy="4125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Conclusions</a:t>
            </a:r>
            <a:endParaRPr/>
          </a:p>
        </p:txBody>
      </p:sp>
      <p:sp>
        <p:nvSpPr>
          <p:cNvPr id="150" name="Google Shape;150;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00050" lvl="0" marL="457200" rtl="0" algn="l">
              <a:spcBef>
                <a:spcPts val="0"/>
              </a:spcBef>
              <a:spcAft>
                <a:spcPts val="0"/>
              </a:spcAft>
              <a:buSzPts val="2700"/>
              <a:buChar char="-"/>
            </a:pPr>
            <a:r>
              <a:rPr lang="en" sz="2700"/>
              <a:t>LP to do </a:t>
            </a:r>
            <a:r>
              <a:rPr lang="en" sz="2700"/>
              <a:t>the fair house allocation with help of PuLP library in python.</a:t>
            </a:r>
            <a:endParaRPr sz="2700"/>
          </a:p>
          <a:p>
            <a:pPr indent="-400050" lvl="0" marL="457200" rtl="0" algn="l">
              <a:spcBef>
                <a:spcPts val="0"/>
              </a:spcBef>
              <a:spcAft>
                <a:spcPts val="0"/>
              </a:spcAft>
              <a:buSzPts val="2700"/>
              <a:buChar char="-"/>
            </a:pPr>
            <a:r>
              <a:rPr lang="en" sz="2700"/>
              <a:t>First step is to do maximum welfare assignment</a:t>
            </a:r>
            <a:endParaRPr sz="2700"/>
          </a:p>
          <a:p>
            <a:pPr indent="-400050" lvl="0" marL="457200" rtl="0" algn="l">
              <a:spcBef>
                <a:spcPts val="0"/>
              </a:spcBef>
              <a:spcAft>
                <a:spcPts val="0"/>
              </a:spcAft>
              <a:buSzPts val="2700"/>
              <a:buChar char="-"/>
            </a:pPr>
            <a:r>
              <a:rPr lang="en" sz="2700"/>
              <a:t>Second is to ensure envy-freeness</a:t>
            </a:r>
            <a:endParaRPr sz="2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Scope</a:t>
            </a:r>
            <a:endParaRPr/>
          </a:p>
        </p:txBody>
      </p:sp>
      <p:sp>
        <p:nvSpPr>
          <p:cNvPr id="156" name="Google Shape;156;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Improve the </a:t>
            </a:r>
            <a:r>
              <a:rPr lang="en"/>
              <a:t>python</a:t>
            </a:r>
            <a:r>
              <a:rPr lang="en"/>
              <a:t> code as per suggestions from guide</a:t>
            </a:r>
            <a:endParaRPr/>
          </a:p>
          <a:p>
            <a:pPr indent="-342900" lvl="0" marL="457200" rtl="0" algn="l">
              <a:spcBef>
                <a:spcPts val="0"/>
              </a:spcBef>
              <a:spcAft>
                <a:spcPts val="0"/>
              </a:spcAft>
              <a:buSzPts val="1800"/>
              <a:buChar char="-"/>
            </a:pPr>
            <a:r>
              <a:rPr lang="en"/>
              <a:t>Envy-freeness using </a:t>
            </a:r>
            <a:r>
              <a:rPr lang="en"/>
              <a:t>python</a:t>
            </a:r>
            <a:r>
              <a:rPr lang="en"/>
              <a:t> and PuLP</a:t>
            </a:r>
            <a:endParaRPr/>
          </a:p>
          <a:p>
            <a:pPr indent="-342900" lvl="0" marL="457200" rtl="0" algn="l">
              <a:spcBef>
                <a:spcPts val="0"/>
              </a:spcBef>
              <a:spcAft>
                <a:spcPts val="0"/>
              </a:spcAft>
              <a:buSzPts val="1800"/>
              <a:buChar char="-"/>
            </a:pPr>
            <a:r>
              <a:rPr lang="en"/>
              <a:t>Implement spliddit like application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THANK YOU!!</a:t>
            </a:r>
            <a:endParaRPr/>
          </a:p>
        </p:txBody>
      </p:sp>
      <p:sp>
        <p:nvSpPr>
          <p:cNvPr id="162" name="Google Shape;162;p2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168" name="Google Shape;168;p28"/>
          <p:cNvSpPr txBox="1"/>
          <p:nvPr>
            <p:ph idx="1" type="body"/>
          </p:nvPr>
        </p:nvSpPr>
        <p:spPr>
          <a:xfrm>
            <a:off x="311700" y="1152475"/>
            <a:ext cx="8520600" cy="37446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solidFill>
                  <a:schemeClr val="dk1"/>
                </a:solidFill>
                <a:highlight>
                  <a:srgbClr val="FFFFFF"/>
                </a:highlight>
              </a:rPr>
              <a:t>Edwin KP Chong and Stanislaw H Zak. An introduction to optimization, volume 75. John Wiley &amp; Sons, 2013.</a:t>
            </a:r>
            <a:endParaRPr sz="2000">
              <a:solidFill>
                <a:schemeClr val="dk1"/>
              </a:solidFill>
              <a:highlight>
                <a:srgbClr val="FFFFFF"/>
              </a:highlight>
            </a:endParaRPr>
          </a:p>
          <a:p>
            <a:pPr indent="-355600" lvl="0" marL="457200" rtl="0" algn="l">
              <a:lnSpc>
                <a:spcPct val="100000"/>
              </a:lnSpc>
              <a:spcBef>
                <a:spcPts val="0"/>
              </a:spcBef>
              <a:spcAft>
                <a:spcPts val="0"/>
              </a:spcAft>
              <a:buClr>
                <a:schemeClr val="dk1"/>
              </a:buClr>
              <a:buSzPts val="2000"/>
              <a:buChar char="-"/>
            </a:pPr>
            <a:r>
              <a:rPr lang="en" sz="2000">
                <a:solidFill>
                  <a:schemeClr val="dk1"/>
                </a:solidFill>
              </a:rPr>
              <a:t>Ya’akov (Kobi) Gal, Moshe Mash, Ariel D. Procaccia, and Yair Zick. Which is the fairest (rent division) of them all? In Proceedings of the 2016 ACM Conference on Economics and Computation, EC ’16, page 67–84, New York, NY, USA, 2016. Association for Computing Machinery. ISBN 9781450339360. doi: 10.1145/2940716.2940724. URL https://doi.org/10.1145/2940716.2940724.</a:t>
            </a:r>
            <a:endParaRPr sz="2000">
              <a:solidFill>
                <a:schemeClr val="dk1"/>
              </a:solidFill>
            </a:endParaRPr>
          </a:p>
          <a:p>
            <a:pPr indent="-355600" lvl="0" marL="457200" rtl="0" algn="l">
              <a:lnSpc>
                <a:spcPct val="100000"/>
              </a:lnSpc>
              <a:spcBef>
                <a:spcPts val="0"/>
              </a:spcBef>
              <a:spcAft>
                <a:spcPts val="0"/>
              </a:spcAft>
              <a:buClr>
                <a:schemeClr val="dk1"/>
              </a:buClr>
              <a:buSzPts val="2000"/>
              <a:buChar char="-"/>
            </a:pPr>
            <a:r>
              <a:rPr lang="en" sz="2000">
                <a:solidFill>
                  <a:schemeClr val="dk1"/>
                </a:solidFill>
              </a:rPr>
              <a:t>Stuart Mitchell, Michael O Sullivan, and Iain Dunning. Pulp:a linear programming toolkit for python. The University of Auckland, Auckland, New Zealand, 65, 2011.</a:t>
            </a:r>
            <a:endParaRPr sz="20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a:t>
            </a:r>
            <a:endParaRPr/>
          </a:p>
        </p:txBody>
      </p:sp>
      <p:sp>
        <p:nvSpPr>
          <p:cNvPr id="61" name="Google Shape;61;p14"/>
          <p:cNvSpPr txBox="1"/>
          <p:nvPr>
            <p:ph idx="1" type="body"/>
          </p:nvPr>
        </p:nvSpPr>
        <p:spPr>
          <a:xfrm>
            <a:off x="311700" y="11613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Same rent for every room?</a:t>
            </a:r>
            <a:endParaRPr/>
          </a:p>
        </p:txBody>
      </p:sp>
      <p:grpSp>
        <p:nvGrpSpPr>
          <p:cNvPr id="62" name="Google Shape;62;p14"/>
          <p:cNvGrpSpPr/>
          <p:nvPr/>
        </p:nvGrpSpPr>
        <p:grpSpPr>
          <a:xfrm>
            <a:off x="2768225" y="2361400"/>
            <a:ext cx="4277400" cy="2062800"/>
            <a:chOff x="1839525" y="1906450"/>
            <a:chExt cx="4277400" cy="2062800"/>
          </a:xfrm>
        </p:grpSpPr>
        <p:sp>
          <p:nvSpPr>
            <p:cNvPr id="63" name="Google Shape;63;p14"/>
            <p:cNvSpPr/>
            <p:nvPr/>
          </p:nvSpPr>
          <p:spPr>
            <a:xfrm>
              <a:off x="1848525" y="1906450"/>
              <a:ext cx="4268400" cy="20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 name="Google Shape;64;p14"/>
            <p:cNvCxnSpPr>
              <a:endCxn id="63" idx="2"/>
            </p:cNvCxnSpPr>
            <p:nvPr/>
          </p:nvCxnSpPr>
          <p:spPr>
            <a:xfrm flipH="1">
              <a:off x="3982725" y="1933150"/>
              <a:ext cx="18000" cy="2036100"/>
            </a:xfrm>
            <a:prstGeom prst="straightConnector1">
              <a:avLst/>
            </a:prstGeom>
            <a:noFill/>
            <a:ln cap="flat" cmpd="sng" w="9525">
              <a:solidFill>
                <a:schemeClr val="dk2"/>
              </a:solidFill>
              <a:prstDash val="solid"/>
              <a:round/>
              <a:headEnd len="med" w="med" type="none"/>
              <a:tailEnd len="med" w="med" type="none"/>
            </a:ln>
          </p:spPr>
        </p:cxnSp>
        <p:cxnSp>
          <p:nvCxnSpPr>
            <p:cNvPr id="65" name="Google Shape;65;p14"/>
            <p:cNvCxnSpPr/>
            <p:nvPr/>
          </p:nvCxnSpPr>
          <p:spPr>
            <a:xfrm flipH="1" rot="10800000">
              <a:off x="1839525" y="2687750"/>
              <a:ext cx="2178900" cy="13500"/>
            </a:xfrm>
            <a:prstGeom prst="straightConnector1">
              <a:avLst/>
            </a:prstGeom>
            <a:noFill/>
            <a:ln cap="flat" cmpd="sng" w="9525">
              <a:solidFill>
                <a:schemeClr val="dk2"/>
              </a:solidFill>
              <a:prstDash val="solid"/>
              <a:round/>
              <a:headEnd len="med" w="med" type="none"/>
              <a:tailEnd len="med" w="med" type="none"/>
            </a:ln>
          </p:spPr>
        </p:cxnSp>
        <p:sp>
          <p:nvSpPr>
            <p:cNvPr id="66" name="Google Shape;66;p14"/>
            <p:cNvSpPr txBox="1"/>
            <p:nvPr/>
          </p:nvSpPr>
          <p:spPr>
            <a:xfrm>
              <a:off x="2411025" y="2134200"/>
              <a:ext cx="87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Room 1</a:t>
              </a:r>
              <a:endParaRPr/>
            </a:p>
          </p:txBody>
        </p:sp>
        <p:sp>
          <p:nvSpPr>
            <p:cNvPr id="67" name="Google Shape;67;p14"/>
            <p:cNvSpPr txBox="1"/>
            <p:nvPr/>
          </p:nvSpPr>
          <p:spPr>
            <a:xfrm>
              <a:off x="2375300" y="3062875"/>
              <a:ext cx="107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Room 2</a:t>
              </a:r>
              <a:endParaRPr/>
            </a:p>
          </p:txBody>
        </p:sp>
        <p:sp>
          <p:nvSpPr>
            <p:cNvPr id="68" name="Google Shape;68;p14"/>
            <p:cNvSpPr txBox="1"/>
            <p:nvPr/>
          </p:nvSpPr>
          <p:spPr>
            <a:xfrm>
              <a:off x="4500575" y="2750350"/>
              <a:ext cx="128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Room 3</a:t>
              </a:r>
              <a:endParaRPr/>
            </a:p>
          </p:txBody>
        </p:sp>
      </p:grpSp>
      <p:pic>
        <p:nvPicPr>
          <p:cNvPr id="69" name="Google Shape;69;p14"/>
          <p:cNvPicPr preferRelativeResize="0"/>
          <p:nvPr/>
        </p:nvPicPr>
        <p:blipFill>
          <a:blip r:embed="rId3">
            <a:alphaModFix/>
          </a:blip>
          <a:stretch>
            <a:fillRect/>
          </a:stretch>
        </p:blipFill>
        <p:spPr>
          <a:xfrm>
            <a:off x="7333575" y="2361391"/>
            <a:ext cx="1498725" cy="1510074"/>
          </a:xfrm>
          <a:prstGeom prst="rect">
            <a:avLst/>
          </a:prstGeom>
          <a:noFill/>
          <a:ln>
            <a:noFill/>
          </a:ln>
        </p:spPr>
      </p:pic>
      <p:sp>
        <p:nvSpPr>
          <p:cNvPr id="70" name="Google Shape;70;p14"/>
          <p:cNvSpPr/>
          <p:nvPr/>
        </p:nvSpPr>
        <p:spPr>
          <a:xfrm>
            <a:off x="6614475" y="3139000"/>
            <a:ext cx="719100" cy="507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2226825" y="3210850"/>
            <a:ext cx="710700" cy="3639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 name="Google Shape;72;p14"/>
          <p:cNvPicPr preferRelativeResize="0"/>
          <p:nvPr/>
        </p:nvPicPr>
        <p:blipFill>
          <a:blip r:embed="rId4">
            <a:alphaModFix/>
          </a:blip>
          <a:stretch>
            <a:fillRect/>
          </a:stretch>
        </p:blipFill>
        <p:spPr>
          <a:xfrm>
            <a:off x="0" y="2514975"/>
            <a:ext cx="2061745" cy="2062800"/>
          </a:xfrm>
          <a:prstGeom prst="rect">
            <a:avLst/>
          </a:prstGeom>
          <a:noFill/>
          <a:ln>
            <a:noFill/>
          </a:ln>
        </p:spPr>
      </p:pic>
      <p:pic>
        <p:nvPicPr>
          <p:cNvPr id="73" name="Google Shape;73;p14"/>
          <p:cNvPicPr preferRelativeResize="0"/>
          <p:nvPr/>
        </p:nvPicPr>
        <p:blipFill>
          <a:blip r:embed="rId5">
            <a:alphaModFix/>
          </a:blip>
          <a:stretch>
            <a:fillRect/>
          </a:stretch>
        </p:blipFill>
        <p:spPr>
          <a:xfrm>
            <a:off x="3478175" y="121625"/>
            <a:ext cx="2857500" cy="1600200"/>
          </a:xfrm>
          <a:prstGeom prst="rect">
            <a:avLst/>
          </a:prstGeom>
          <a:noFill/>
          <a:ln>
            <a:noFill/>
          </a:ln>
        </p:spPr>
      </p:pic>
      <p:sp>
        <p:nvSpPr>
          <p:cNvPr id="74" name="Google Shape;74;p14"/>
          <p:cNvSpPr/>
          <p:nvPr/>
        </p:nvSpPr>
        <p:spPr>
          <a:xfrm>
            <a:off x="4022100" y="1879225"/>
            <a:ext cx="549900" cy="11001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5167850" y="1925050"/>
            <a:ext cx="458400" cy="10542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LP?</a:t>
            </a:r>
            <a:endParaRPr/>
          </a:p>
        </p:txBody>
      </p:sp>
      <p:sp>
        <p:nvSpPr>
          <p:cNvPr id="81" name="Google Shape;81;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Linear Objective </a:t>
            </a:r>
            <a:endParaRPr/>
          </a:p>
          <a:p>
            <a:pPr indent="0" lvl="0" marL="0" rtl="0" algn="l">
              <a:spcBef>
                <a:spcPts val="1200"/>
              </a:spcBef>
              <a:spcAft>
                <a:spcPts val="0"/>
              </a:spcAft>
              <a:buNone/>
            </a:pPr>
            <a:r>
              <a:rPr lang="en"/>
              <a:t>and Linear inequalities</a:t>
            </a:r>
            <a:endParaRPr/>
          </a:p>
          <a:p>
            <a:pPr indent="-339725" lvl="0" marL="457200" rtl="0" algn="l">
              <a:spcBef>
                <a:spcPts val="120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A method of optimising </a:t>
            </a:r>
            <a:endParaRPr sz="1750">
              <a:solidFill>
                <a:srgbClr val="333333"/>
              </a:solidFill>
              <a:highlight>
                <a:srgbClr val="FFFFFF"/>
              </a:highlight>
              <a:latin typeface="Roboto"/>
              <a:ea typeface="Roboto"/>
              <a:cs typeface="Roboto"/>
              <a:sym typeface="Roboto"/>
            </a:endParaRPr>
          </a:p>
          <a:p>
            <a:pPr indent="0" lvl="0" marL="0" rtl="0" algn="l">
              <a:spcBef>
                <a:spcPts val="1200"/>
              </a:spcBef>
              <a:spcAft>
                <a:spcPts val="0"/>
              </a:spcAft>
              <a:buNone/>
            </a:pPr>
            <a:r>
              <a:rPr lang="en" sz="1750">
                <a:solidFill>
                  <a:srgbClr val="333333"/>
                </a:solidFill>
                <a:highlight>
                  <a:srgbClr val="FFFFFF"/>
                </a:highlight>
                <a:latin typeface="Roboto"/>
                <a:ea typeface="Roboto"/>
                <a:cs typeface="Roboto"/>
                <a:sym typeface="Roboto"/>
              </a:rPr>
              <a:t>operations with some constraints</a:t>
            </a:r>
            <a:endParaRPr sz="2500"/>
          </a:p>
          <a:p>
            <a:pPr indent="0" lvl="0" marL="0" rtl="0" algn="l">
              <a:spcBef>
                <a:spcPts val="1200"/>
              </a:spcBef>
              <a:spcAft>
                <a:spcPts val="1200"/>
              </a:spcAft>
              <a:buNone/>
            </a:pPr>
            <a:r>
              <a:t/>
            </a:r>
            <a:endParaRPr/>
          </a:p>
        </p:txBody>
      </p:sp>
      <p:pic>
        <p:nvPicPr>
          <p:cNvPr id="82" name="Google Shape;82;p15"/>
          <p:cNvPicPr preferRelativeResize="0"/>
          <p:nvPr/>
        </p:nvPicPr>
        <p:blipFill>
          <a:blip r:embed="rId3">
            <a:alphaModFix/>
          </a:blip>
          <a:stretch>
            <a:fillRect/>
          </a:stretch>
        </p:blipFill>
        <p:spPr>
          <a:xfrm>
            <a:off x="3912062" y="0"/>
            <a:ext cx="5231926" cy="5143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a:t>
            </a:r>
            <a:endParaRPr/>
          </a:p>
        </p:txBody>
      </p:sp>
      <p:sp>
        <p:nvSpPr>
          <p:cNvPr id="88" name="Google Shape;8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Maximize: </a:t>
            </a:r>
            <a:r>
              <a:rPr lang="en">
                <a:solidFill>
                  <a:schemeClr val="dk1"/>
                </a:solidFill>
                <a:highlight>
                  <a:srgbClr val="00FF00"/>
                </a:highlight>
              </a:rPr>
              <a:t>Z = 7x + y</a:t>
            </a:r>
            <a:endParaRPr>
              <a:solidFill>
                <a:schemeClr val="dk1"/>
              </a:solidFill>
              <a:highlight>
                <a:srgbClr val="00FF00"/>
              </a:highlight>
            </a:endParaRPr>
          </a:p>
          <a:p>
            <a:pPr indent="0" lvl="0" marL="0" rtl="0" algn="l">
              <a:spcBef>
                <a:spcPts val="1200"/>
              </a:spcBef>
              <a:spcAft>
                <a:spcPts val="0"/>
              </a:spcAft>
              <a:buNone/>
            </a:pPr>
            <a:r>
              <a:rPr lang="en">
                <a:solidFill>
                  <a:schemeClr val="dk1"/>
                </a:solidFill>
              </a:rPr>
              <a:t>C</a:t>
            </a:r>
            <a:r>
              <a:rPr lang="en">
                <a:solidFill>
                  <a:schemeClr val="dk1"/>
                </a:solidFill>
              </a:rPr>
              <a:t>onstraints</a:t>
            </a:r>
            <a:r>
              <a:rPr lang="en">
                <a:solidFill>
                  <a:schemeClr val="dk1"/>
                </a:solidFill>
              </a:rPr>
              <a:t>:</a:t>
            </a:r>
            <a:endParaRPr>
              <a:solidFill>
                <a:schemeClr val="dk1"/>
              </a:solidFill>
            </a:endParaRPr>
          </a:p>
          <a:p>
            <a:pPr indent="0" lvl="0" marL="0" rtl="0" algn="l">
              <a:spcBef>
                <a:spcPts val="1200"/>
              </a:spcBef>
              <a:spcAft>
                <a:spcPts val="0"/>
              </a:spcAft>
              <a:buNone/>
            </a:pPr>
            <a:r>
              <a:rPr lang="en">
                <a:solidFill>
                  <a:schemeClr val="dk1"/>
                </a:solidFill>
              </a:rPr>
              <a:t>x + y &lt;= 40,</a:t>
            </a:r>
            <a:endParaRPr>
              <a:solidFill>
                <a:schemeClr val="dk1"/>
              </a:solidFill>
            </a:endParaRPr>
          </a:p>
          <a:p>
            <a:pPr indent="0" lvl="0" marL="0" rtl="0" algn="l">
              <a:spcBef>
                <a:spcPts val="1200"/>
              </a:spcBef>
              <a:spcAft>
                <a:spcPts val="0"/>
              </a:spcAft>
              <a:buNone/>
            </a:pPr>
            <a:r>
              <a:rPr lang="en">
                <a:solidFill>
                  <a:schemeClr val="dk1"/>
                </a:solidFill>
              </a:rPr>
              <a:t>2x + y &lt;= 60,</a:t>
            </a:r>
            <a:endParaRPr>
              <a:solidFill>
                <a:schemeClr val="dk1"/>
              </a:solidFill>
            </a:endParaRPr>
          </a:p>
          <a:p>
            <a:pPr indent="0" lvl="0" marL="0" rtl="0" algn="l">
              <a:spcBef>
                <a:spcPts val="1200"/>
              </a:spcBef>
              <a:spcAft>
                <a:spcPts val="0"/>
              </a:spcAft>
              <a:buNone/>
            </a:pPr>
            <a:r>
              <a:rPr lang="en">
                <a:solidFill>
                  <a:schemeClr val="dk1"/>
                </a:solidFill>
              </a:rPr>
              <a:t>x &gt;= 0, y &gt;= 0</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rPr lang="en">
                <a:solidFill>
                  <a:schemeClr val="dk1"/>
                </a:solidFill>
              </a:rPr>
              <a:t>Max at </a:t>
            </a:r>
            <a:r>
              <a:rPr lang="en">
                <a:solidFill>
                  <a:schemeClr val="dk1"/>
                </a:solidFill>
                <a:highlight>
                  <a:srgbClr val="FFFF00"/>
                </a:highlight>
              </a:rPr>
              <a:t>(30, 0)</a:t>
            </a:r>
            <a:r>
              <a:rPr lang="en">
                <a:solidFill>
                  <a:schemeClr val="dk1"/>
                </a:solidFill>
              </a:rPr>
              <a:t> -&gt; Optimal value </a:t>
            </a:r>
            <a:r>
              <a:rPr lang="en">
                <a:solidFill>
                  <a:schemeClr val="dk1"/>
                </a:solidFill>
                <a:highlight>
                  <a:srgbClr val="FFFF00"/>
                </a:highlight>
              </a:rPr>
              <a:t>210</a:t>
            </a:r>
            <a:endParaRPr>
              <a:solidFill>
                <a:schemeClr val="dk1"/>
              </a:solidFill>
              <a:highlight>
                <a:srgbClr val="FFFF00"/>
              </a:highlight>
            </a:endParaRPr>
          </a:p>
        </p:txBody>
      </p:sp>
      <p:pic>
        <p:nvPicPr>
          <p:cNvPr id="89" name="Google Shape;89;p16"/>
          <p:cNvPicPr preferRelativeResize="0"/>
          <p:nvPr/>
        </p:nvPicPr>
        <p:blipFill>
          <a:blip r:embed="rId3">
            <a:alphaModFix/>
          </a:blip>
          <a:stretch>
            <a:fillRect/>
          </a:stretch>
        </p:blipFill>
        <p:spPr>
          <a:xfrm>
            <a:off x="4527500" y="1296038"/>
            <a:ext cx="3376301" cy="31292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Python?</a:t>
            </a:r>
            <a:endParaRPr/>
          </a:p>
        </p:txBody>
      </p:sp>
      <p:sp>
        <p:nvSpPr>
          <p:cNvPr id="95" name="Google Shape;95;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Interpreted</a:t>
            </a:r>
            <a:r>
              <a:rPr lang="en"/>
              <a:t> and interesting language</a:t>
            </a:r>
            <a:endParaRPr/>
          </a:p>
          <a:p>
            <a:pPr indent="0" lvl="0" marL="0" rtl="0" algn="l">
              <a:spcBef>
                <a:spcPts val="1200"/>
              </a:spcBef>
              <a:spcAft>
                <a:spcPts val="1200"/>
              </a:spcAft>
              <a:buNone/>
            </a:pPr>
            <a:r>
              <a:rPr lang="en"/>
              <a:t>Support for PuLP</a:t>
            </a:r>
            <a:endParaRPr/>
          </a:p>
        </p:txBody>
      </p:sp>
      <p:pic>
        <p:nvPicPr>
          <p:cNvPr id="96" name="Google Shape;96;p17"/>
          <p:cNvPicPr preferRelativeResize="0"/>
          <p:nvPr/>
        </p:nvPicPr>
        <p:blipFill>
          <a:blip r:embed="rId3">
            <a:alphaModFix/>
          </a:blip>
          <a:stretch>
            <a:fillRect/>
          </a:stretch>
        </p:blipFill>
        <p:spPr>
          <a:xfrm>
            <a:off x="5775012" y="2571750"/>
            <a:ext cx="3368989" cy="2571750"/>
          </a:xfrm>
          <a:prstGeom prst="rect">
            <a:avLst/>
          </a:prstGeom>
          <a:noFill/>
          <a:ln>
            <a:noFill/>
          </a:ln>
        </p:spPr>
      </p:pic>
      <p:pic>
        <p:nvPicPr>
          <p:cNvPr id="97" name="Google Shape;97;p17"/>
          <p:cNvPicPr preferRelativeResize="0"/>
          <p:nvPr/>
        </p:nvPicPr>
        <p:blipFill>
          <a:blip r:embed="rId4">
            <a:alphaModFix/>
          </a:blip>
          <a:stretch>
            <a:fillRect/>
          </a:stretch>
        </p:blipFill>
        <p:spPr>
          <a:xfrm>
            <a:off x="5775000" y="0"/>
            <a:ext cx="3369000" cy="24485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103" name="Google Shape;103;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Why this problem?</a:t>
            </a:r>
            <a:endParaRPr/>
          </a:p>
          <a:p>
            <a:pPr indent="-334327" lvl="0" marL="457200" rtl="0" algn="l">
              <a:spcBef>
                <a:spcPts val="1200"/>
              </a:spcBef>
              <a:spcAft>
                <a:spcPts val="0"/>
              </a:spcAft>
              <a:buSzPct val="100000"/>
              <a:buChar char="-"/>
            </a:pPr>
            <a:r>
              <a:rPr lang="en"/>
              <a:t>Real world</a:t>
            </a:r>
            <a:endParaRPr/>
          </a:p>
          <a:p>
            <a:pPr indent="0" lvl="0" marL="0" rtl="0" algn="l">
              <a:spcBef>
                <a:spcPts val="1200"/>
              </a:spcBef>
              <a:spcAft>
                <a:spcPts val="0"/>
              </a:spcAft>
              <a:buNone/>
            </a:pPr>
            <a:r>
              <a:rPr lang="en"/>
              <a:t>Why LP?</a:t>
            </a:r>
            <a:endParaRPr/>
          </a:p>
          <a:p>
            <a:pPr indent="-334327" lvl="0" marL="457200" rtl="0" algn="l">
              <a:spcBef>
                <a:spcPts val="1200"/>
              </a:spcBef>
              <a:spcAft>
                <a:spcPts val="0"/>
              </a:spcAft>
              <a:buSzPct val="100000"/>
              <a:buChar char="-"/>
            </a:pPr>
            <a:r>
              <a:rPr lang="en"/>
              <a:t>Used in the implementation paper</a:t>
            </a:r>
            <a:endParaRPr/>
          </a:p>
          <a:p>
            <a:pPr indent="-334327" lvl="0" marL="457200" rtl="0" algn="l">
              <a:spcBef>
                <a:spcPts val="0"/>
              </a:spcBef>
              <a:spcAft>
                <a:spcPts val="0"/>
              </a:spcAft>
              <a:buSzPct val="100000"/>
              <a:buChar char="-"/>
            </a:pPr>
            <a:r>
              <a:rPr lang="en"/>
              <a:t>Easy and efficient</a:t>
            </a:r>
            <a:endParaRPr/>
          </a:p>
          <a:p>
            <a:pPr indent="0" lvl="0" marL="0" rtl="0" algn="l">
              <a:spcBef>
                <a:spcPts val="1200"/>
              </a:spcBef>
              <a:spcAft>
                <a:spcPts val="0"/>
              </a:spcAft>
              <a:buNone/>
            </a:pPr>
            <a:r>
              <a:rPr lang="en"/>
              <a:t>Why Python?</a:t>
            </a:r>
            <a:endParaRPr/>
          </a:p>
          <a:p>
            <a:pPr indent="-334327" lvl="0" marL="457200" rtl="0" algn="l">
              <a:spcBef>
                <a:spcPts val="1200"/>
              </a:spcBef>
              <a:spcAft>
                <a:spcPts val="0"/>
              </a:spcAft>
              <a:buSzPct val="100000"/>
              <a:buChar char="-"/>
            </a:pPr>
            <a:r>
              <a:rPr lang="en"/>
              <a:t>Strong community</a:t>
            </a:r>
            <a:endParaRPr/>
          </a:p>
          <a:p>
            <a:pPr indent="-334327" lvl="0" marL="457200" rtl="0" algn="l">
              <a:spcBef>
                <a:spcPts val="0"/>
              </a:spcBef>
              <a:spcAft>
                <a:spcPts val="0"/>
              </a:spcAft>
              <a:buSzPct val="100000"/>
              <a:buChar char="-"/>
            </a:pPr>
            <a:r>
              <a:rPr lang="en"/>
              <a:t>Support of PuLP</a:t>
            </a:r>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Maximum Welfare assignment</a:t>
            </a:r>
            <a:endParaRPr/>
          </a:p>
        </p:txBody>
      </p:sp>
      <p:sp>
        <p:nvSpPr>
          <p:cNvPr id="109" name="Google Shape;109;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-aka Maximum Weight Bipartite Matching</a:t>
            </a:r>
            <a:endParaRPr/>
          </a:p>
        </p:txBody>
      </p:sp>
      <p:pic>
        <p:nvPicPr>
          <p:cNvPr id="110" name="Google Shape;110;p19"/>
          <p:cNvPicPr preferRelativeResize="0"/>
          <p:nvPr/>
        </p:nvPicPr>
        <p:blipFill>
          <a:blip r:embed="rId3">
            <a:alphaModFix/>
          </a:blip>
          <a:stretch>
            <a:fillRect/>
          </a:stretch>
        </p:blipFill>
        <p:spPr>
          <a:xfrm>
            <a:off x="2381295" y="1715350"/>
            <a:ext cx="4984899" cy="32068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It’s Formulation</a:t>
            </a:r>
            <a:endParaRPr/>
          </a:p>
        </p:txBody>
      </p:sp>
      <p:sp>
        <p:nvSpPr>
          <p:cNvPr id="116" name="Google Shape;116;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7" name="Google Shape;117;p20"/>
          <p:cNvPicPr preferRelativeResize="0"/>
          <p:nvPr/>
        </p:nvPicPr>
        <p:blipFill>
          <a:blip r:embed="rId3">
            <a:alphaModFix/>
          </a:blip>
          <a:stretch>
            <a:fillRect/>
          </a:stretch>
        </p:blipFill>
        <p:spPr>
          <a:xfrm>
            <a:off x="1304925" y="1152475"/>
            <a:ext cx="6534150" cy="3790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a:t>
            </a:r>
            <a:endParaRPr/>
          </a:p>
        </p:txBody>
      </p:sp>
      <p:sp>
        <p:nvSpPr>
          <p:cNvPr id="123" name="Google Shape;123;p21"/>
          <p:cNvSpPr txBox="1"/>
          <p:nvPr/>
        </p:nvSpPr>
        <p:spPr>
          <a:xfrm>
            <a:off x="311700" y="115242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1800">
                <a:solidFill>
                  <a:srgbClr val="595959"/>
                </a:solidFill>
              </a:rPr>
              <a:t>Maximum welfare assignment or MWBM</a:t>
            </a:r>
            <a:endParaRPr sz="1800">
              <a:solidFill>
                <a:srgbClr val="595959"/>
              </a:solidFill>
            </a:endParaRPr>
          </a:p>
        </p:txBody>
      </p:sp>
      <p:graphicFrame>
        <p:nvGraphicFramePr>
          <p:cNvPr id="124" name="Google Shape;124;p21"/>
          <p:cNvGraphicFramePr/>
          <p:nvPr/>
        </p:nvGraphicFramePr>
        <p:xfrm>
          <a:off x="417225" y="1819550"/>
          <a:ext cx="3000000" cy="3000000"/>
        </p:xfrm>
        <a:graphic>
          <a:graphicData uri="http://schemas.openxmlformats.org/drawingml/2006/table">
            <a:tbl>
              <a:tblPr>
                <a:noFill/>
                <a:tableStyleId>{FD1353DC-1798-4F65-A191-21D3FC2F3354}</a:tableStyleId>
              </a:tblPr>
              <a:tblGrid>
                <a:gridCol w="2742275"/>
                <a:gridCol w="1633025"/>
                <a:gridCol w="1554550"/>
                <a:gridCol w="1309150"/>
              </a:tblGrid>
              <a:tr h="589950">
                <a:tc>
                  <a:txBody>
                    <a:bodyPr/>
                    <a:lstStyle/>
                    <a:p>
                      <a:pPr indent="0" lvl="0" marL="0" rtl="0" algn="l">
                        <a:spcBef>
                          <a:spcPts val="0"/>
                        </a:spcBef>
                        <a:spcAft>
                          <a:spcPts val="0"/>
                        </a:spcAft>
                        <a:buNone/>
                      </a:pPr>
                      <a:r>
                        <a:rPr lang="en"/>
                        <a:t>Rent per Room\ Renter</a:t>
                      </a:r>
                      <a:endParaRPr/>
                    </a:p>
                  </a:txBody>
                  <a:tcPr marT="91425" marB="91425" marR="91425" marL="91425"/>
                </a:tc>
                <a:tc>
                  <a:txBody>
                    <a:bodyPr/>
                    <a:lstStyle/>
                    <a:p>
                      <a:pPr indent="0" lvl="0" marL="0" rtl="0" algn="l">
                        <a:spcBef>
                          <a:spcPts val="0"/>
                        </a:spcBef>
                        <a:spcAft>
                          <a:spcPts val="0"/>
                        </a:spcAft>
                        <a:buNone/>
                      </a:pPr>
                      <a:r>
                        <a:rPr lang="en"/>
                        <a:t>Alice</a:t>
                      </a:r>
                      <a:endParaRPr/>
                    </a:p>
                  </a:txBody>
                  <a:tcPr marT="91425" marB="91425" marR="91425" marL="91425"/>
                </a:tc>
                <a:tc>
                  <a:txBody>
                    <a:bodyPr/>
                    <a:lstStyle/>
                    <a:p>
                      <a:pPr indent="0" lvl="0" marL="0" rtl="0" algn="l">
                        <a:spcBef>
                          <a:spcPts val="0"/>
                        </a:spcBef>
                        <a:spcAft>
                          <a:spcPts val="0"/>
                        </a:spcAft>
                        <a:buNone/>
                      </a:pPr>
                      <a:r>
                        <a:rPr lang="en"/>
                        <a:t>Bob</a:t>
                      </a:r>
                      <a:endParaRPr/>
                    </a:p>
                  </a:txBody>
                  <a:tcPr marT="91425" marB="91425" marR="91425" marL="91425"/>
                </a:tc>
                <a:tc>
                  <a:txBody>
                    <a:bodyPr/>
                    <a:lstStyle/>
                    <a:p>
                      <a:pPr indent="0" lvl="0" marL="0" rtl="0" algn="l">
                        <a:spcBef>
                          <a:spcPts val="0"/>
                        </a:spcBef>
                        <a:spcAft>
                          <a:spcPts val="0"/>
                        </a:spcAft>
                        <a:buNone/>
                      </a:pPr>
                      <a:r>
                        <a:rPr lang="en"/>
                        <a:t>Cathy</a:t>
                      </a:r>
                      <a:endParaRPr/>
                    </a:p>
                  </a:txBody>
                  <a:tcPr marT="91425" marB="91425" marR="91425" marL="91425"/>
                </a:tc>
              </a:tr>
              <a:tr h="381000">
                <a:tc>
                  <a:txBody>
                    <a:bodyPr/>
                    <a:lstStyle/>
                    <a:p>
                      <a:pPr indent="0" lvl="0" marL="0" rtl="0" algn="l">
                        <a:spcBef>
                          <a:spcPts val="0"/>
                        </a:spcBef>
                        <a:spcAft>
                          <a:spcPts val="0"/>
                        </a:spcAft>
                        <a:buNone/>
                      </a:pPr>
                      <a:r>
                        <a:rPr lang="en"/>
                        <a:t>Room 1</a:t>
                      </a:r>
                      <a:endParaRPr/>
                    </a:p>
                  </a:txBody>
                  <a:tcPr marT="91425" marB="91425" marR="91425" marL="91425"/>
                </a:tc>
                <a:tc>
                  <a:txBody>
                    <a:bodyPr/>
                    <a:lstStyle/>
                    <a:p>
                      <a:pPr indent="0" lvl="0" marL="0" rtl="0" algn="l">
                        <a:spcBef>
                          <a:spcPts val="0"/>
                        </a:spcBef>
                        <a:spcAft>
                          <a:spcPts val="0"/>
                        </a:spcAft>
                        <a:buNone/>
                      </a:pPr>
                      <a:r>
                        <a:rPr lang="en"/>
                        <a:t>300</a:t>
                      </a:r>
                      <a:endParaRPr/>
                    </a:p>
                  </a:txBody>
                  <a:tcPr marT="91425" marB="91425" marR="91425" marL="91425"/>
                </a:tc>
                <a:tc>
                  <a:txBody>
                    <a:bodyPr/>
                    <a:lstStyle/>
                    <a:p>
                      <a:pPr indent="0" lvl="0" marL="0" rtl="0" algn="l">
                        <a:spcBef>
                          <a:spcPts val="0"/>
                        </a:spcBef>
                        <a:spcAft>
                          <a:spcPts val="0"/>
                        </a:spcAft>
                        <a:buNone/>
                      </a:pPr>
                      <a:r>
                        <a:rPr lang="en"/>
                        <a:t>400</a:t>
                      </a:r>
                      <a:endParaRPr/>
                    </a:p>
                  </a:txBody>
                  <a:tcPr marT="91425" marB="91425" marR="91425" marL="91425">
                    <a:solidFill>
                      <a:srgbClr val="00FF00"/>
                    </a:solidFill>
                  </a:tcPr>
                </a:tc>
                <a:tc>
                  <a:txBody>
                    <a:bodyPr/>
                    <a:lstStyle/>
                    <a:p>
                      <a:pPr indent="0" lvl="0" marL="0" rtl="0" algn="l">
                        <a:spcBef>
                          <a:spcPts val="0"/>
                        </a:spcBef>
                        <a:spcAft>
                          <a:spcPts val="0"/>
                        </a:spcAft>
                        <a:buNone/>
                      </a:pPr>
                      <a:r>
                        <a:rPr lang="en"/>
                        <a:t>250</a:t>
                      </a:r>
                      <a:endParaRPr/>
                    </a:p>
                  </a:txBody>
                  <a:tcPr marT="91425" marB="91425" marR="91425" marL="91425"/>
                </a:tc>
              </a:tr>
              <a:tr h="381000">
                <a:tc>
                  <a:txBody>
                    <a:bodyPr/>
                    <a:lstStyle/>
                    <a:p>
                      <a:pPr indent="0" lvl="0" marL="0" rtl="0" algn="l">
                        <a:spcBef>
                          <a:spcPts val="0"/>
                        </a:spcBef>
                        <a:spcAft>
                          <a:spcPts val="0"/>
                        </a:spcAft>
                        <a:buNone/>
                      </a:pPr>
                      <a:r>
                        <a:rPr lang="en"/>
                        <a:t>Room 2</a:t>
                      </a:r>
                      <a:endParaRPr/>
                    </a:p>
                  </a:txBody>
                  <a:tcPr marT="91425" marB="91425" marR="91425" marL="91425"/>
                </a:tc>
                <a:tc>
                  <a:txBody>
                    <a:bodyPr/>
                    <a:lstStyle/>
                    <a:p>
                      <a:pPr indent="0" lvl="0" marL="0" rtl="0" algn="l">
                        <a:spcBef>
                          <a:spcPts val="0"/>
                        </a:spcBef>
                        <a:spcAft>
                          <a:spcPts val="0"/>
                        </a:spcAft>
                        <a:buNone/>
                      </a:pPr>
                      <a:r>
                        <a:rPr lang="en"/>
                        <a:t>300</a:t>
                      </a:r>
                      <a:endParaRPr/>
                    </a:p>
                  </a:txBody>
                  <a:tcPr marT="91425" marB="91425" marR="91425" marL="91425">
                    <a:solidFill>
                      <a:srgbClr val="00FF00"/>
                    </a:solidFill>
                  </a:tcPr>
                </a:tc>
                <a:tc>
                  <a:txBody>
                    <a:bodyPr/>
                    <a:lstStyle/>
                    <a:p>
                      <a:pPr indent="0" lvl="0" marL="0" rtl="0" algn="l">
                        <a:spcBef>
                          <a:spcPts val="0"/>
                        </a:spcBef>
                        <a:spcAft>
                          <a:spcPts val="0"/>
                        </a:spcAft>
                        <a:buNone/>
                      </a:pPr>
                      <a:r>
                        <a:rPr lang="en"/>
                        <a:t>200</a:t>
                      </a:r>
                      <a:endParaRPr/>
                    </a:p>
                  </a:txBody>
                  <a:tcPr marT="91425" marB="91425" marR="91425" marL="91425"/>
                </a:tc>
                <a:tc>
                  <a:txBody>
                    <a:bodyPr/>
                    <a:lstStyle/>
                    <a:p>
                      <a:pPr indent="0" lvl="0" marL="0" rtl="0" algn="l">
                        <a:spcBef>
                          <a:spcPts val="0"/>
                        </a:spcBef>
                        <a:spcAft>
                          <a:spcPts val="0"/>
                        </a:spcAft>
                        <a:buNone/>
                      </a:pPr>
                      <a:r>
                        <a:rPr lang="en"/>
                        <a:t>250</a:t>
                      </a:r>
                      <a:endParaRPr/>
                    </a:p>
                  </a:txBody>
                  <a:tcPr marT="91425" marB="91425" marR="91425" marL="91425"/>
                </a:tc>
              </a:tr>
              <a:tr h="381000">
                <a:tc>
                  <a:txBody>
                    <a:bodyPr/>
                    <a:lstStyle/>
                    <a:p>
                      <a:pPr indent="0" lvl="0" marL="0" rtl="0" algn="l">
                        <a:spcBef>
                          <a:spcPts val="0"/>
                        </a:spcBef>
                        <a:spcAft>
                          <a:spcPts val="0"/>
                        </a:spcAft>
                        <a:buNone/>
                      </a:pPr>
                      <a:r>
                        <a:rPr lang="en"/>
                        <a:t>Room 3</a:t>
                      </a:r>
                      <a:endParaRPr/>
                    </a:p>
                  </a:txBody>
                  <a:tcPr marT="91425" marB="91425" marR="91425" marL="91425"/>
                </a:tc>
                <a:tc>
                  <a:txBody>
                    <a:bodyPr/>
                    <a:lstStyle/>
                    <a:p>
                      <a:pPr indent="0" lvl="0" marL="0" rtl="0" algn="l">
                        <a:spcBef>
                          <a:spcPts val="0"/>
                        </a:spcBef>
                        <a:spcAft>
                          <a:spcPts val="0"/>
                        </a:spcAft>
                        <a:buNone/>
                      </a:pPr>
                      <a:r>
                        <a:rPr lang="en"/>
                        <a:t>400</a:t>
                      </a:r>
                      <a:endParaRPr/>
                    </a:p>
                  </a:txBody>
                  <a:tcPr marT="91425" marB="91425" marR="91425" marL="91425"/>
                </a:tc>
                <a:tc>
                  <a:txBody>
                    <a:bodyPr/>
                    <a:lstStyle/>
                    <a:p>
                      <a:pPr indent="0" lvl="0" marL="0" rtl="0" algn="l">
                        <a:spcBef>
                          <a:spcPts val="0"/>
                        </a:spcBef>
                        <a:spcAft>
                          <a:spcPts val="0"/>
                        </a:spcAft>
                        <a:buNone/>
                      </a:pPr>
                      <a:r>
                        <a:rPr lang="en"/>
                        <a:t>400</a:t>
                      </a:r>
                      <a:endParaRPr/>
                    </a:p>
                  </a:txBody>
                  <a:tcPr marT="91425" marB="91425" marR="91425" marL="91425"/>
                </a:tc>
                <a:tc>
                  <a:txBody>
                    <a:bodyPr/>
                    <a:lstStyle/>
                    <a:p>
                      <a:pPr indent="0" lvl="0" marL="0" rtl="0" algn="l">
                        <a:spcBef>
                          <a:spcPts val="0"/>
                        </a:spcBef>
                        <a:spcAft>
                          <a:spcPts val="0"/>
                        </a:spcAft>
                        <a:buNone/>
                      </a:pPr>
                      <a:r>
                        <a:rPr lang="en"/>
                        <a:t>500</a:t>
                      </a:r>
                      <a:endParaRPr/>
                    </a:p>
                  </a:txBody>
                  <a:tcPr marT="91425" marB="91425" marR="91425" marL="91425">
                    <a:solidFill>
                      <a:srgbClr val="00FF00"/>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